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82EA23-7437-4091-897F-A45FBCDADC5C}" v="4" dt="2024-09-29T23:59:33.9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044" y="-8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2407197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339529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437042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4064729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1726715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314360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382658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2445352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2831465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672155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5D4881F-7E73-42CA-A0BB-C64A08307B13}"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148415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5D4881F-7E73-42CA-A0BB-C64A08307B13}"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0463276-C5C5-425E-9EB3-086E30021E54}" type="slidenum">
              <a:rPr kumimoji="1" lang="ja-JP" altLang="en-US" smtClean="0"/>
              <a:t>‹#›</a:t>
            </a:fld>
            <a:endParaRPr kumimoji="1" lang="ja-JP" altLang="en-US"/>
          </a:p>
        </p:txBody>
      </p:sp>
    </p:spTree>
    <p:extLst>
      <p:ext uri="{BB962C8B-B14F-4D97-AF65-F5344CB8AC3E}">
        <p14:creationId xmlns:p14="http://schemas.microsoft.com/office/powerpoint/2010/main" val="904071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C04BDD04-6F27-408B-B2CB-85BC34B678AC}"/>
              </a:ext>
            </a:extLst>
          </p:cNvPr>
          <p:cNvSpPr txBox="1"/>
          <p:nvPr/>
        </p:nvSpPr>
        <p:spPr>
          <a:xfrm>
            <a:off x="45899" y="2102855"/>
            <a:ext cx="6900706" cy="8002191"/>
          </a:xfrm>
          <a:prstGeom prst="rect">
            <a:avLst/>
          </a:prstGeom>
          <a:noFill/>
        </p:spPr>
        <p:txBody>
          <a:bodyPr wrap="square" rtlCol="0">
            <a:spAutoFit/>
          </a:bodyPr>
          <a:lstStyle/>
          <a:p>
            <a:r>
              <a:rPr kumimoji="1" lang="ja-JP" altLang="en-US" sz="1100" dirty="0"/>
              <a:t>開催日時：</a:t>
            </a:r>
            <a:r>
              <a:rPr kumimoji="1" lang="ja-JP" altLang="en-US" sz="1100" b="1" dirty="0">
                <a:effectLst>
                  <a:outerShdw blurRad="38100" dist="38100" dir="2700000" algn="tl">
                    <a:srgbClr val="000000">
                      <a:alpha val="43137"/>
                    </a:srgbClr>
                  </a:outerShdw>
                </a:effectLst>
              </a:rPr>
              <a:t>各回現地集合・現地解散</a:t>
            </a:r>
            <a:endParaRPr kumimoji="1" lang="en-US" altLang="ja-JP" sz="1100" b="1" dirty="0">
              <a:effectLst>
                <a:outerShdw blurRad="38100" dist="38100" dir="2700000" algn="tl">
                  <a:srgbClr val="000000">
                    <a:alpha val="43137"/>
                  </a:srgbClr>
                </a:outerShdw>
              </a:effectLst>
            </a:endParaRPr>
          </a:p>
          <a:p>
            <a:r>
              <a:rPr kumimoji="1" lang="ja-JP" altLang="en-US" sz="1100" b="1" dirty="0">
                <a:effectLst>
                  <a:outerShdw blurRad="38100" dist="38100" dir="2700000" algn="tl">
                    <a:srgbClr val="000000">
                      <a:alpha val="43137"/>
                    </a:srgbClr>
                  </a:outerShdw>
                </a:effectLst>
              </a:rPr>
              <a:t>　　　　　１１月２日（土）➀０９：００　②１０：００　③１１：００</a:t>
            </a:r>
            <a:endParaRPr kumimoji="1" lang="en-US" altLang="ja-JP" sz="1100" b="1" dirty="0">
              <a:effectLst>
                <a:outerShdw blurRad="38100" dist="38100" dir="2700000" algn="tl">
                  <a:srgbClr val="000000">
                    <a:alpha val="43137"/>
                  </a:srgbClr>
                </a:outerShdw>
              </a:effectLst>
            </a:endParaRPr>
          </a:p>
          <a:p>
            <a:r>
              <a:rPr kumimoji="1" lang="ja-JP" altLang="en-US" sz="1100" b="1" dirty="0">
                <a:effectLst>
                  <a:outerShdw blurRad="38100" dist="38100" dir="2700000" algn="tl">
                    <a:srgbClr val="000000">
                      <a:alpha val="43137"/>
                    </a:srgbClr>
                  </a:outerShdw>
                </a:effectLst>
              </a:rPr>
              <a:t>　　　　　</a:t>
            </a:r>
            <a:r>
              <a:rPr kumimoji="1" lang="ja-JP" altLang="en-US" sz="1100" dirty="0"/>
              <a:t>上記時間帯のうちご希望の時間帯をご予約の上ご参加ください。</a:t>
            </a:r>
            <a:endParaRPr kumimoji="1" lang="en-US" altLang="ja-JP" sz="1100" dirty="0"/>
          </a:p>
          <a:p>
            <a:r>
              <a:rPr kumimoji="1" lang="ja-JP" altLang="en-US" sz="1100" b="1" dirty="0">
                <a:effectLst>
                  <a:outerShdw blurRad="38100" dist="38100" dir="2700000" algn="tl">
                    <a:srgbClr val="000000">
                      <a:alpha val="43137"/>
                    </a:srgbClr>
                  </a:outerShdw>
                </a:effectLst>
              </a:rPr>
              <a:t>　　　　　</a:t>
            </a:r>
            <a:r>
              <a:rPr kumimoji="1" lang="ja-JP" altLang="en-US" sz="900" b="1" u="sng" dirty="0"/>
              <a:t>参加対象は「アソシエ住吉扇橋保育園」「アソシエ神宮北参道保育園」です。　</a:t>
            </a:r>
            <a:endParaRPr kumimoji="1" lang="en-US" altLang="ja-JP" sz="900" b="1" u="sng" dirty="0"/>
          </a:p>
          <a:p>
            <a:r>
              <a:rPr kumimoji="1" lang="ja-JP" altLang="en-US" sz="900" b="1" dirty="0"/>
              <a:t>　　　　　　</a:t>
            </a:r>
            <a:r>
              <a:rPr kumimoji="1" lang="ja-JP" altLang="en-US" sz="1100" dirty="0"/>
              <a:t>受け入れ人数の都合上、各回ごとに定員があります。満員の場合にはご容赦ください。</a:t>
            </a:r>
          </a:p>
          <a:p>
            <a:endParaRPr kumimoji="1" lang="en-US" altLang="ja-JP" sz="1100" dirty="0"/>
          </a:p>
          <a:p>
            <a:r>
              <a:rPr kumimoji="1" lang="ja-JP" altLang="en-US" sz="1100" dirty="0"/>
              <a:t>申込方法：下記</a:t>
            </a:r>
            <a:r>
              <a:rPr kumimoji="1" lang="en-US" altLang="ja-JP" sz="1100" dirty="0"/>
              <a:t>QR</a:t>
            </a:r>
            <a:r>
              <a:rPr kumimoji="1" lang="ja-JP" altLang="en-US" sz="1100" dirty="0"/>
              <a:t>コードリンク先の予約受付専用サイトからお申し込みをお願いします。</a:t>
            </a:r>
            <a:endParaRPr kumimoji="1" lang="en-US" altLang="ja-JP" sz="1100" dirty="0"/>
          </a:p>
          <a:p>
            <a:r>
              <a:rPr kumimoji="1" lang="ja-JP" altLang="en-US" sz="1100" dirty="0"/>
              <a:t>　　　　　</a:t>
            </a:r>
            <a:endParaRPr kumimoji="1" lang="en-US" altLang="ja-JP" sz="1100" dirty="0"/>
          </a:p>
          <a:p>
            <a:r>
              <a:rPr kumimoji="1" lang="ja-JP" altLang="en-US" sz="1100" dirty="0"/>
              <a:t>　　　　　</a:t>
            </a:r>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dirty="0"/>
              <a:t>集合場所：目黒区八雲</a:t>
            </a:r>
            <a:r>
              <a:rPr kumimoji="1" lang="en-US" altLang="ja-JP" sz="1100" dirty="0"/>
              <a:t>3-24-11</a:t>
            </a:r>
            <a:r>
              <a:rPr kumimoji="1" lang="ja-JP" altLang="en-US" sz="1100" dirty="0"/>
              <a:t>　</a:t>
            </a:r>
            <a:r>
              <a:rPr kumimoji="1" lang="en-US" altLang="ja-JP" sz="1100" dirty="0"/>
              <a:t>KURIYAMA</a:t>
            </a:r>
            <a:r>
              <a:rPr kumimoji="1" lang="ja-JP" altLang="en-US" sz="1100" dirty="0"/>
              <a:t> </a:t>
            </a:r>
            <a:r>
              <a:rPr kumimoji="1" lang="en-US" altLang="ja-JP" sz="1100" dirty="0"/>
              <a:t>FARM</a:t>
            </a:r>
            <a:r>
              <a:rPr kumimoji="1" lang="ja-JP" altLang="en-US" sz="1100" dirty="0"/>
              <a:t> 栗山ファーム</a:t>
            </a:r>
            <a:endParaRPr kumimoji="1" lang="en-US" altLang="ja-JP" sz="1100" dirty="0"/>
          </a:p>
          <a:p>
            <a:r>
              <a:rPr kumimoji="1" lang="ja-JP" altLang="en-US" sz="1100" dirty="0"/>
              <a:t>　　　　　</a:t>
            </a:r>
            <a:endParaRPr kumimoji="1" lang="en-US" altLang="ja-JP" sz="1100" dirty="0"/>
          </a:p>
          <a:p>
            <a:r>
              <a:rPr kumimoji="1" lang="ja-JP" altLang="en-US" sz="1100" dirty="0"/>
              <a:t>アクセス：東急大井町線自由が丘駅 徒歩１０分</a:t>
            </a:r>
            <a:endParaRPr kumimoji="1" lang="en-US" altLang="ja-JP" sz="1100" dirty="0"/>
          </a:p>
          <a:p>
            <a:r>
              <a:rPr kumimoji="1" lang="ja-JP" altLang="en-US" sz="1100" dirty="0"/>
              <a:t>　　　　　東急バス</a:t>
            </a:r>
            <a:r>
              <a:rPr kumimoji="1" lang="en-US" altLang="ja-JP" sz="1100" dirty="0"/>
              <a:t>『</a:t>
            </a:r>
            <a:r>
              <a:rPr kumimoji="1" lang="ja-JP" altLang="en-US" sz="1100" dirty="0"/>
              <a:t>八雲３丁目</a:t>
            </a:r>
            <a:r>
              <a:rPr kumimoji="1" lang="en-US" altLang="ja-JP" sz="1100" dirty="0"/>
              <a:t>』</a:t>
            </a:r>
            <a:r>
              <a:rPr kumimoji="1" lang="ja-JP" altLang="en-US" sz="1100" dirty="0"/>
              <a:t>バス停徒歩２分</a:t>
            </a:r>
          </a:p>
          <a:p>
            <a:r>
              <a:rPr kumimoji="1" lang="ja-JP" altLang="en-US" sz="1050" dirty="0"/>
              <a:t>　　　　　</a:t>
            </a:r>
            <a:r>
              <a:rPr kumimoji="1" lang="en-US" altLang="ja-JP" sz="1050" dirty="0"/>
              <a:t>※</a:t>
            </a:r>
            <a:r>
              <a:rPr kumimoji="1" lang="ja-JP" altLang="en-US" sz="1050" dirty="0"/>
              <a:t>駐車場はありませんので畑へのマイカーでの直接アクセスは原則お控えください。近隣の</a:t>
            </a:r>
            <a:endParaRPr kumimoji="1" lang="en-US" altLang="ja-JP" sz="1050" dirty="0"/>
          </a:p>
          <a:p>
            <a:r>
              <a:rPr kumimoji="1" lang="ja-JP" altLang="en-US" sz="1050" dirty="0"/>
              <a:t>　　　　　　コインパーキングなどを利用されることは差し使えありませんが、路上駐車などでご近隣に</a:t>
            </a:r>
            <a:endParaRPr kumimoji="1" lang="en-US" altLang="ja-JP" sz="1050" dirty="0"/>
          </a:p>
          <a:p>
            <a:r>
              <a:rPr kumimoji="1" lang="ja-JP" altLang="en-US" sz="1050" dirty="0"/>
              <a:t>　　　　　　迷惑をおかけした場合今後こうした取組みができなくなりますので、厳にご留意くださいませ。　　</a:t>
            </a:r>
            <a:endParaRPr kumimoji="1" lang="en-US" altLang="ja-JP" sz="1050" dirty="0"/>
          </a:p>
          <a:p>
            <a:r>
              <a:rPr kumimoji="1" lang="ja-JP" altLang="en-US" sz="1050" dirty="0"/>
              <a:t>　　　　　</a:t>
            </a:r>
            <a:r>
              <a:rPr kumimoji="1" lang="en-US" altLang="ja-JP" sz="1050" dirty="0"/>
              <a:t>※</a:t>
            </a:r>
            <a:r>
              <a:rPr kumimoji="1" lang="ja-JP" altLang="en-US" sz="1050" dirty="0"/>
              <a:t>一定台数の駐輪スペースはご用意がありますので、自転車でお越しいただくことは差し支え</a:t>
            </a:r>
            <a:endParaRPr kumimoji="1" lang="en-US" altLang="ja-JP" sz="1050" dirty="0"/>
          </a:p>
          <a:p>
            <a:r>
              <a:rPr kumimoji="1" lang="ja-JP" altLang="en-US" sz="1050" dirty="0"/>
              <a:t>　　　　　　ありません。またバギー等を置いていただくこともできます。</a:t>
            </a:r>
            <a:endParaRPr kumimoji="1" lang="en-US" altLang="ja-JP" sz="1050" dirty="0"/>
          </a:p>
          <a:p>
            <a:r>
              <a:rPr kumimoji="1" lang="ja-JP" altLang="en-US" sz="1050" dirty="0"/>
              <a:t>　　　　　</a:t>
            </a:r>
            <a:r>
              <a:rPr kumimoji="1" lang="en-US" altLang="ja-JP" sz="1050" dirty="0"/>
              <a:t>※</a:t>
            </a:r>
            <a:r>
              <a:rPr kumimoji="1" lang="ja-JP" altLang="en-US" sz="1050" dirty="0"/>
              <a:t>小雨決行。当日朝６時時点で警報、注意報が発令される荒天が見込まれる場合には順延します。</a:t>
            </a:r>
            <a:endParaRPr kumimoji="1" lang="en-US" altLang="ja-JP" sz="1050" dirty="0"/>
          </a:p>
          <a:p>
            <a:endParaRPr kumimoji="1" lang="en-US" altLang="ja-JP" sz="1100" dirty="0"/>
          </a:p>
          <a:p>
            <a:r>
              <a:rPr kumimoji="1" lang="ja-JP" altLang="en-US" sz="1100" dirty="0"/>
              <a:t>内　　容：①現地集合→②主催者・生産者のご挨拶→③親子収穫体験→④アンケート回答→⑤現地解散　　　</a:t>
            </a:r>
            <a:endParaRPr kumimoji="1" lang="en-US" altLang="ja-JP" sz="1100" dirty="0"/>
          </a:p>
          <a:p>
            <a:r>
              <a:rPr kumimoji="1" lang="ja-JP" altLang="en-US" sz="1100" dirty="0"/>
              <a:t>　　　　　（収穫した野菜はお持ち帰りいただきます。①～⑤で約</a:t>
            </a:r>
            <a:r>
              <a:rPr kumimoji="1" lang="en-US" altLang="ja-JP" sz="1100" dirty="0"/>
              <a:t>45</a:t>
            </a:r>
            <a:r>
              <a:rPr kumimoji="1" lang="ja-JP" altLang="en-US" sz="1100" dirty="0"/>
              <a:t>分程度の所要時間の予定です）</a:t>
            </a:r>
            <a:endParaRPr kumimoji="1" lang="en-US" altLang="ja-JP" sz="1100" dirty="0"/>
          </a:p>
          <a:p>
            <a:endParaRPr kumimoji="1" lang="en-US" altLang="ja-JP" sz="1100" dirty="0"/>
          </a:p>
          <a:p>
            <a:r>
              <a:rPr kumimoji="1" lang="ja-JP" altLang="en-US" sz="1100" dirty="0"/>
              <a:t>参加費用：収穫を体験するお子さん１名につき</a:t>
            </a:r>
            <a:r>
              <a:rPr kumimoji="1" lang="en-US" altLang="ja-JP" sz="1100" dirty="0"/>
              <a:t>1,500</a:t>
            </a:r>
            <a:r>
              <a:rPr kumimoji="1" lang="ja-JP" altLang="en-US" sz="1100" dirty="0"/>
              <a:t>円（体験費用、お野菜の持ち帰り費用として）</a:t>
            </a:r>
            <a:endParaRPr kumimoji="1" lang="en-US" altLang="ja-JP" sz="1100" dirty="0"/>
          </a:p>
          <a:p>
            <a:r>
              <a:rPr kumimoji="1" lang="ja-JP" altLang="en-US" sz="1100" dirty="0"/>
              <a:t>　　　　　当日現地で集金します。お釣りの無いようにお持ちください。現地までの交通費等は</a:t>
            </a:r>
            <a:endParaRPr kumimoji="1" lang="en-US" altLang="ja-JP" sz="1100" dirty="0"/>
          </a:p>
          <a:p>
            <a:r>
              <a:rPr kumimoji="1" lang="ja-JP" altLang="en-US" sz="1100" dirty="0"/>
              <a:t>　　　　　各ご家庭でご負担ください。</a:t>
            </a:r>
            <a:endParaRPr kumimoji="1" lang="en-US" altLang="ja-JP" sz="1100" dirty="0"/>
          </a:p>
          <a:p>
            <a:endParaRPr kumimoji="1" lang="en-US" altLang="ja-JP" sz="1100" dirty="0"/>
          </a:p>
          <a:p>
            <a:r>
              <a:rPr kumimoji="1" lang="ja-JP" altLang="en-US" sz="1100" dirty="0"/>
              <a:t>持　　物：小雨の場合の雨具（カッパ等）、着替え、帽子、持ち帰り用の大きめの袋、水筒</a:t>
            </a:r>
            <a:endParaRPr kumimoji="1" lang="en-US" altLang="ja-JP" sz="1100" dirty="0"/>
          </a:p>
          <a:p>
            <a:r>
              <a:rPr kumimoji="1" lang="ja-JP" altLang="en-US" sz="1100" dirty="0"/>
              <a:t>　　　　　その他各ご家庭で必要なもの。</a:t>
            </a:r>
            <a:endParaRPr kumimoji="1" lang="en-US" altLang="ja-JP" sz="1100" dirty="0"/>
          </a:p>
          <a:p>
            <a:endParaRPr kumimoji="1" lang="en-US" altLang="ja-JP" sz="1100" dirty="0"/>
          </a:p>
          <a:p>
            <a:r>
              <a:rPr kumimoji="1" lang="ja-JP" altLang="en-US" sz="1100" dirty="0"/>
              <a:t>留意事項：下記のとおり</a:t>
            </a:r>
            <a:endParaRPr kumimoji="1" lang="en-US" altLang="ja-JP" sz="1100" dirty="0"/>
          </a:p>
          <a:p>
            <a:r>
              <a:rPr kumimoji="1" lang="ja-JP" altLang="en-US" sz="1100" dirty="0"/>
              <a:t>　・きょうだいで参加したい←お二人とも野菜を採り持ち帰る場合は会費</a:t>
            </a:r>
            <a:r>
              <a:rPr kumimoji="1" lang="en-US" altLang="ja-JP" sz="1100" dirty="0"/>
              <a:t>2</a:t>
            </a:r>
            <a:r>
              <a:rPr kumimoji="1" lang="ja-JP" altLang="en-US" sz="1100" dirty="0"/>
              <a:t>名分となります。</a:t>
            </a:r>
            <a:endParaRPr kumimoji="1" lang="en-US" altLang="ja-JP" sz="1100" dirty="0"/>
          </a:p>
          <a:p>
            <a:r>
              <a:rPr kumimoji="1" lang="ja-JP" altLang="en-US" sz="1100" dirty="0"/>
              <a:t>　・小学生のきょうだいが一緒に参加したい←同上でよろしければぜひご参加ください。</a:t>
            </a:r>
            <a:endParaRPr kumimoji="1" lang="en-US" altLang="ja-JP" sz="1100" dirty="0"/>
          </a:p>
          <a:p>
            <a:r>
              <a:rPr kumimoji="1" lang="ja-JP" altLang="en-US" sz="1100" dirty="0"/>
              <a:t>　・各家庭何人まで参加できるのか←児童＋父母まで（父母の代わりに祖父母参加等は</a:t>
            </a:r>
            <a:r>
              <a:rPr kumimoji="1" lang="en-US" altLang="ja-JP" sz="1100" dirty="0"/>
              <a:t>OK</a:t>
            </a:r>
            <a:r>
              <a:rPr kumimoji="1" lang="ja-JP" altLang="en-US" sz="1100" dirty="0"/>
              <a:t>）です。</a:t>
            </a:r>
            <a:endParaRPr kumimoji="1" lang="en-US" altLang="ja-JP" sz="1100" dirty="0"/>
          </a:p>
          <a:p>
            <a:r>
              <a:rPr kumimoji="1" lang="ja-JP" altLang="en-US" sz="1100" dirty="0"/>
              <a:t>　・アソシエ保育園への入園に興味がある他の知人を誘いたい←地域交流にもなるので歓迎します</a:t>
            </a:r>
            <a:endParaRPr kumimoji="1" lang="en-US" altLang="ja-JP" sz="1100" dirty="0"/>
          </a:p>
          <a:p>
            <a:r>
              <a:rPr kumimoji="1" lang="ja-JP" altLang="en-US" sz="1100" dirty="0"/>
              <a:t>　・どのくらいの野菜を持って帰れるのか←</a:t>
            </a:r>
            <a:r>
              <a:rPr kumimoji="1" lang="ja-JP" altLang="en-US" sz="1100" dirty="0">
                <a:highlight>
                  <a:srgbClr val="FFFF00"/>
                </a:highlight>
              </a:rPr>
              <a:t>「小松菜」「かぶ」「大根」</a:t>
            </a:r>
            <a:r>
              <a:rPr kumimoji="1" lang="ja-JP" altLang="en-US" sz="1100" dirty="0"/>
              <a:t>など、作柄等によりますが</a:t>
            </a:r>
            <a:endParaRPr kumimoji="1" lang="en-US" altLang="ja-JP" sz="1100" dirty="0"/>
          </a:p>
          <a:p>
            <a:r>
              <a:rPr kumimoji="1" lang="ja-JP" altLang="en-US" sz="1100" dirty="0"/>
              <a:t>　　これらのうちから</a:t>
            </a:r>
            <a:r>
              <a:rPr kumimoji="1" lang="en-US" altLang="ja-JP" sz="1100" dirty="0"/>
              <a:t>2</a:t>
            </a:r>
            <a:r>
              <a:rPr kumimoji="1" lang="ja-JP" altLang="en-US" sz="1100" dirty="0"/>
              <a:t>種類程度、お子さんの手にいっぱい、食卓にたくさんのお野菜がのるくらい</a:t>
            </a:r>
            <a:endParaRPr kumimoji="1" lang="en-US" altLang="ja-JP" sz="1100" dirty="0"/>
          </a:p>
          <a:p>
            <a:r>
              <a:rPr kumimoji="1" lang="ja-JP" altLang="en-US" sz="1100" dirty="0"/>
              <a:t>　　お持ち帰りいただく予定です。（今後の天候により野菜の種類は変動がありますので当日に最終</a:t>
            </a:r>
            <a:endParaRPr kumimoji="1" lang="en-US" altLang="ja-JP" sz="1100" dirty="0"/>
          </a:p>
          <a:p>
            <a:r>
              <a:rPr kumimoji="1" lang="ja-JP" altLang="en-US" sz="1100" dirty="0"/>
              <a:t>　　的なものはお知らせします。）</a:t>
            </a:r>
            <a:endParaRPr kumimoji="1" lang="en-US" altLang="ja-JP" sz="1100" dirty="0"/>
          </a:p>
          <a:p>
            <a:endParaRPr kumimoji="1" lang="en-US" altLang="ja-JP" sz="1100" dirty="0"/>
          </a:p>
          <a:p>
            <a:r>
              <a:rPr kumimoji="1" lang="ja-JP" altLang="en-US" sz="1100" dirty="0"/>
              <a:t>ご　参　考：過年度の取り組みがアソシエブログに紹介されていますのでご覧ください。　　　　　</a:t>
            </a:r>
            <a:endParaRPr kumimoji="1" lang="en-US" altLang="ja-JP" sz="1100" dirty="0"/>
          </a:p>
          <a:p>
            <a:pPr algn="r"/>
            <a:r>
              <a:rPr kumimoji="1" lang="ja-JP" altLang="en-US" sz="1100" dirty="0"/>
              <a:t>以上</a:t>
            </a:r>
          </a:p>
        </p:txBody>
      </p:sp>
      <p:sp>
        <p:nvSpPr>
          <p:cNvPr id="4" name="テキスト ボックス 3">
            <a:extLst>
              <a:ext uri="{FF2B5EF4-FFF2-40B4-BE49-F238E27FC236}">
                <a16:creationId xmlns:a16="http://schemas.microsoft.com/office/drawing/2014/main" id="{7FC2C300-6B7F-427E-85CF-75CD8F1EDD25}"/>
              </a:ext>
            </a:extLst>
          </p:cNvPr>
          <p:cNvSpPr txBox="1"/>
          <p:nvPr/>
        </p:nvSpPr>
        <p:spPr>
          <a:xfrm>
            <a:off x="5586498" y="143516"/>
            <a:ext cx="1271502" cy="276999"/>
          </a:xfrm>
          <a:prstGeom prst="rect">
            <a:avLst/>
          </a:prstGeom>
          <a:noFill/>
        </p:spPr>
        <p:txBody>
          <a:bodyPr wrap="none" rtlCol="0">
            <a:spAutoFit/>
          </a:bodyPr>
          <a:lstStyle/>
          <a:p>
            <a:r>
              <a:rPr kumimoji="1" lang="en-US" altLang="ja-JP" sz="1200" dirty="0"/>
              <a:t>2024</a:t>
            </a:r>
            <a:r>
              <a:rPr kumimoji="1" lang="ja-JP" altLang="en-US" sz="1200" dirty="0"/>
              <a:t>年</a:t>
            </a:r>
            <a:r>
              <a:rPr kumimoji="1" lang="en-US" altLang="ja-JP" sz="1200" dirty="0"/>
              <a:t>10</a:t>
            </a:r>
            <a:r>
              <a:rPr kumimoji="1" lang="ja-JP" altLang="en-US" sz="1200" dirty="0"/>
              <a:t>月吉日</a:t>
            </a:r>
          </a:p>
        </p:txBody>
      </p:sp>
      <p:sp>
        <p:nvSpPr>
          <p:cNvPr id="5" name="テキスト ボックス 4">
            <a:extLst>
              <a:ext uri="{FF2B5EF4-FFF2-40B4-BE49-F238E27FC236}">
                <a16:creationId xmlns:a16="http://schemas.microsoft.com/office/drawing/2014/main" id="{BD3818FB-697D-4890-ABD1-38C9C5E7FBE9}"/>
              </a:ext>
            </a:extLst>
          </p:cNvPr>
          <p:cNvSpPr txBox="1"/>
          <p:nvPr/>
        </p:nvSpPr>
        <p:spPr>
          <a:xfrm>
            <a:off x="85192" y="298103"/>
            <a:ext cx="492443" cy="276999"/>
          </a:xfrm>
          <a:prstGeom prst="rect">
            <a:avLst/>
          </a:prstGeom>
          <a:noFill/>
        </p:spPr>
        <p:txBody>
          <a:bodyPr wrap="none" rtlCol="0">
            <a:spAutoFit/>
          </a:bodyPr>
          <a:lstStyle/>
          <a:p>
            <a:r>
              <a:rPr kumimoji="1" lang="ja-JP" altLang="en-US" sz="1200" dirty="0"/>
              <a:t>各位</a:t>
            </a:r>
          </a:p>
        </p:txBody>
      </p:sp>
      <p:sp>
        <p:nvSpPr>
          <p:cNvPr id="6" name="テキスト ボックス 5">
            <a:extLst>
              <a:ext uri="{FF2B5EF4-FFF2-40B4-BE49-F238E27FC236}">
                <a16:creationId xmlns:a16="http://schemas.microsoft.com/office/drawing/2014/main" id="{F0722BAB-D513-4225-BBE1-4685A2086AEE}"/>
              </a:ext>
            </a:extLst>
          </p:cNvPr>
          <p:cNvSpPr txBox="1"/>
          <p:nvPr/>
        </p:nvSpPr>
        <p:spPr>
          <a:xfrm>
            <a:off x="-94691" y="1010271"/>
            <a:ext cx="6819945" cy="276999"/>
          </a:xfrm>
          <a:prstGeom prst="rect">
            <a:avLst/>
          </a:prstGeom>
          <a:noFill/>
        </p:spPr>
        <p:txBody>
          <a:bodyPr wrap="square" rtlCol="0">
            <a:spAutoFit/>
          </a:bodyPr>
          <a:lstStyle/>
          <a:p>
            <a:pPr algn="ctr"/>
            <a:r>
              <a:rPr kumimoji="1" lang="ja-JP" altLang="en-US" sz="1200" u="sng" dirty="0"/>
              <a:t>「アソシエめぐろのはたけ収穫体験行事」へのお誘い</a:t>
            </a:r>
          </a:p>
        </p:txBody>
      </p:sp>
      <p:sp>
        <p:nvSpPr>
          <p:cNvPr id="7" name="テキスト ボックス 6">
            <a:extLst>
              <a:ext uri="{FF2B5EF4-FFF2-40B4-BE49-F238E27FC236}">
                <a16:creationId xmlns:a16="http://schemas.microsoft.com/office/drawing/2014/main" id="{7B0C9202-C64F-405C-80F0-E4F3B6BE7C4F}"/>
              </a:ext>
            </a:extLst>
          </p:cNvPr>
          <p:cNvSpPr txBox="1"/>
          <p:nvPr/>
        </p:nvSpPr>
        <p:spPr>
          <a:xfrm>
            <a:off x="45899" y="1370889"/>
            <a:ext cx="6679355" cy="577081"/>
          </a:xfrm>
          <a:prstGeom prst="rect">
            <a:avLst/>
          </a:prstGeom>
          <a:noFill/>
        </p:spPr>
        <p:txBody>
          <a:bodyPr wrap="square" rtlCol="0">
            <a:spAutoFit/>
          </a:bodyPr>
          <a:lstStyle/>
          <a:p>
            <a:r>
              <a:rPr kumimoji="1" lang="ja-JP" altLang="en-US" sz="1050" dirty="0"/>
              <a:t>掲題につき企画いたしましたのでご案内いたします。アソシエの地域交流保育園行事として実施するイベントとなりますが、もしよろしければご参加くださいませ。当日は園児の他、系列園や地域の方、園職員も一部ご一緒させていただき、楽しい会にできればと思いますのでよろしくお願い申し上げます。　　　</a:t>
            </a:r>
          </a:p>
        </p:txBody>
      </p:sp>
      <p:sp>
        <p:nvSpPr>
          <p:cNvPr id="8" name="テキスト ボックス 7">
            <a:extLst>
              <a:ext uri="{FF2B5EF4-FFF2-40B4-BE49-F238E27FC236}">
                <a16:creationId xmlns:a16="http://schemas.microsoft.com/office/drawing/2014/main" id="{276FE4AA-58A6-448C-86C5-A358ABD62BE0}"/>
              </a:ext>
            </a:extLst>
          </p:cNvPr>
          <p:cNvSpPr txBox="1"/>
          <p:nvPr/>
        </p:nvSpPr>
        <p:spPr>
          <a:xfrm>
            <a:off x="4494842" y="724558"/>
            <a:ext cx="2371002" cy="646331"/>
          </a:xfrm>
          <a:prstGeom prst="rect">
            <a:avLst/>
          </a:prstGeom>
          <a:noFill/>
        </p:spPr>
        <p:txBody>
          <a:bodyPr wrap="square" rtlCol="0">
            <a:spAutoFit/>
          </a:bodyPr>
          <a:lstStyle/>
          <a:p>
            <a:pPr algn="r"/>
            <a:r>
              <a:rPr kumimoji="1" lang="ja-JP" altLang="en-US" sz="1200" dirty="0"/>
              <a:t>アソシエ・インターナショナル</a:t>
            </a:r>
            <a:endParaRPr kumimoji="1" lang="en-US" altLang="ja-JP" sz="1200" dirty="0"/>
          </a:p>
          <a:p>
            <a:pPr algn="r"/>
            <a:endParaRPr kumimoji="1" lang="en-US" altLang="ja-JP" sz="1200" dirty="0"/>
          </a:p>
          <a:p>
            <a:endParaRPr kumimoji="1" lang="ja-JP" altLang="en-US" sz="1200" dirty="0"/>
          </a:p>
        </p:txBody>
      </p:sp>
      <p:sp>
        <p:nvSpPr>
          <p:cNvPr id="14" name="テキスト ボックス 13">
            <a:extLst>
              <a:ext uri="{FF2B5EF4-FFF2-40B4-BE49-F238E27FC236}">
                <a16:creationId xmlns:a16="http://schemas.microsoft.com/office/drawing/2014/main" id="{69C65012-BC89-41C9-8C44-00D692CBB41B}"/>
              </a:ext>
            </a:extLst>
          </p:cNvPr>
          <p:cNvSpPr txBox="1"/>
          <p:nvPr/>
        </p:nvSpPr>
        <p:spPr>
          <a:xfrm>
            <a:off x="1591095" y="1922469"/>
            <a:ext cx="3238500" cy="261610"/>
          </a:xfrm>
          <a:prstGeom prst="rect">
            <a:avLst/>
          </a:prstGeom>
          <a:noFill/>
        </p:spPr>
        <p:txBody>
          <a:bodyPr wrap="square" rtlCol="0">
            <a:spAutoFit/>
          </a:bodyPr>
          <a:lstStyle/>
          <a:p>
            <a:pPr algn="ctr"/>
            <a:r>
              <a:rPr kumimoji="1" lang="ja-JP" altLang="en-US" sz="1100" dirty="0"/>
              <a:t>記</a:t>
            </a:r>
          </a:p>
        </p:txBody>
      </p:sp>
      <p:pic>
        <p:nvPicPr>
          <p:cNvPr id="17" name="図 16">
            <a:extLst>
              <a:ext uri="{FF2B5EF4-FFF2-40B4-BE49-F238E27FC236}">
                <a16:creationId xmlns:a16="http://schemas.microsoft.com/office/drawing/2014/main" id="{0EAAB602-D429-4600-9316-6B879432FF4F}"/>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r="55646" b="-912"/>
          <a:stretch/>
        </p:blipFill>
        <p:spPr>
          <a:xfrm>
            <a:off x="6035040" y="314296"/>
            <a:ext cx="744413" cy="480528"/>
          </a:xfrm>
          <a:prstGeom prst="rect">
            <a:avLst/>
          </a:prstGeom>
        </p:spPr>
      </p:pic>
      <p:sp>
        <p:nvSpPr>
          <p:cNvPr id="25" name="テキスト ボックス 24">
            <a:extLst>
              <a:ext uri="{FF2B5EF4-FFF2-40B4-BE49-F238E27FC236}">
                <a16:creationId xmlns:a16="http://schemas.microsoft.com/office/drawing/2014/main" id="{8AFB6983-902D-42A6-BBF1-353ECA408326}"/>
              </a:ext>
            </a:extLst>
          </p:cNvPr>
          <p:cNvSpPr txBox="1"/>
          <p:nvPr/>
        </p:nvSpPr>
        <p:spPr>
          <a:xfrm>
            <a:off x="2061644" y="78559"/>
            <a:ext cx="2221597" cy="861774"/>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800" dirty="0"/>
              <a:t>【</a:t>
            </a:r>
            <a:r>
              <a:rPr kumimoji="1" lang="ja-JP" altLang="en-US" sz="800" dirty="0"/>
              <a:t>生産者　栗山貴美子さん</a:t>
            </a:r>
            <a:r>
              <a:rPr kumimoji="1" lang="en-US" altLang="ja-JP" sz="800" dirty="0"/>
              <a:t>】</a:t>
            </a:r>
            <a:endParaRPr kumimoji="1" lang="ja-JP" altLang="en-US" sz="800" dirty="0"/>
          </a:p>
          <a:p>
            <a:r>
              <a:rPr kumimoji="1" lang="en-US" altLang="ja-JP" sz="700" dirty="0"/>
              <a:t>KURIYAMA</a:t>
            </a:r>
            <a:r>
              <a:rPr kumimoji="1" lang="ja-JP" altLang="en-US" sz="700" dirty="0"/>
              <a:t> </a:t>
            </a:r>
            <a:r>
              <a:rPr kumimoji="1" lang="en-US" altLang="ja-JP" sz="700" dirty="0"/>
              <a:t>FARM</a:t>
            </a:r>
            <a:r>
              <a:rPr kumimoji="1" lang="ja-JP" altLang="en-US" sz="700" dirty="0"/>
              <a:t>代表。目黒区八雲で祖父の代から受け継いだ生産農園を営む。畑で育てた野菜は近隣の小学校等へも納入しており、都心で育つ子どもたちに野菜や土に触れ合う機会を提供したいというアソシエの想いに共感していただき、連携させていただけることになりました。</a:t>
            </a:r>
          </a:p>
        </p:txBody>
      </p:sp>
      <p:pic>
        <p:nvPicPr>
          <p:cNvPr id="3" name="図 2"/>
          <p:cNvPicPr>
            <a:picLocks noChangeAspect="1"/>
          </p:cNvPicPr>
          <p:nvPr/>
        </p:nvPicPr>
        <p:blipFill rotWithShape="1">
          <a:blip r:embed="rId3"/>
          <a:srcRect l="8420" r="20709"/>
          <a:stretch/>
        </p:blipFill>
        <p:spPr>
          <a:xfrm>
            <a:off x="1136205" y="78559"/>
            <a:ext cx="828533" cy="917085"/>
          </a:xfrm>
          <a:prstGeom prst="ellipse">
            <a:avLst/>
          </a:prstGeom>
          <a:ln>
            <a:noFill/>
          </a:ln>
          <a:effectLst>
            <a:outerShdw blurRad="50800" dist="38100" dir="8100000" algn="tr" rotWithShape="0">
              <a:prstClr val="black">
                <a:alpha val="40000"/>
              </a:prstClr>
            </a:outerShdw>
            <a:softEdge rad="12700"/>
          </a:effectLst>
        </p:spPr>
      </p:pic>
      <p:pic>
        <p:nvPicPr>
          <p:cNvPr id="9" name="図 8"/>
          <p:cNvPicPr>
            <a:picLocks noChangeAspect="1"/>
          </p:cNvPicPr>
          <p:nvPr/>
        </p:nvPicPr>
        <p:blipFill>
          <a:blip r:embed="rId4"/>
          <a:stretch>
            <a:fillRect/>
          </a:stretch>
        </p:blipFill>
        <p:spPr>
          <a:xfrm>
            <a:off x="4283241" y="-25971"/>
            <a:ext cx="1092708" cy="818476"/>
          </a:xfrm>
          <a:prstGeom prst="ellipse">
            <a:avLst/>
          </a:prstGeom>
          <a:ln>
            <a:noFill/>
          </a:ln>
          <a:effectLst>
            <a:softEdge rad="112500"/>
          </a:effectLst>
        </p:spPr>
      </p:pic>
      <p:sp>
        <p:nvSpPr>
          <p:cNvPr id="10" name="テキスト ボックス 9"/>
          <p:cNvSpPr txBox="1"/>
          <p:nvPr/>
        </p:nvSpPr>
        <p:spPr>
          <a:xfrm>
            <a:off x="5241555" y="2891870"/>
            <a:ext cx="1586969" cy="1184744"/>
          </a:xfrm>
          <a:prstGeom prst="rect">
            <a:avLst/>
          </a:prstGeom>
          <a:noFill/>
        </p:spPr>
        <p:txBody>
          <a:bodyPr wrap="square" rtlCol="0">
            <a:spAutoFit/>
          </a:bodyPr>
          <a:lstStyle/>
          <a:p>
            <a:endParaRPr kumimoji="1" lang="ja-JP" altLang="en-US" dirty="0"/>
          </a:p>
        </p:txBody>
      </p:sp>
      <p:grpSp>
        <p:nvGrpSpPr>
          <p:cNvPr id="19" name="グループ化 18"/>
          <p:cNvGrpSpPr/>
          <p:nvPr/>
        </p:nvGrpSpPr>
        <p:grpSpPr>
          <a:xfrm>
            <a:off x="4206462" y="4170978"/>
            <a:ext cx="1246265" cy="708671"/>
            <a:chOff x="4467758" y="3762380"/>
            <a:chExt cx="1502796" cy="896393"/>
          </a:xfrm>
        </p:grpSpPr>
        <p:sp>
          <p:nvSpPr>
            <p:cNvPr id="20" name="テキスト ボックス 19"/>
            <p:cNvSpPr txBox="1"/>
            <p:nvPr/>
          </p:nvSpPr>
          <p:spPr>
            <a:xfrm>
              <a:off x="4467758" y="4427942"/>
              <a:ext cx="1502796" cy="230831"/>
            </a:xfrm>
            <a:prstGeom prst="rect">
              <a:avLst/>
            </a:prstGeom>
            <a:noFill/>
          </p:spPr>
          <p:txBody>
            <a:bodyPr wrap="square" rtlCol="0">
              <a:spAutoFit/>
            </a:bodyPr>
            <a:lstStyle/>
            <a:p>
              <a:r>
                <a:rPr kumimoji="1" lang="ja-JP" altLang="en-US" sz="900" dirty="0"/>
                <a:t>農園案内リンク</a:t>
              </a:r>
              <a:endParaRPr kumimoji="1" lang="en-US" altLang="ja-JP" sz="900" dirty="0"/>
            </a:p>
          </p:txBody>
        </p:sp>
        <p:pic>
          <p:nvPicPr>
            <p:cNvPr id="21" name="図 20"/>
            <p:cNvPicPr>
              <a:picLocks noChangeAspect="1"/>
            </p:cNvPicPr>
            <p:nvPr/>
          </p:nvPicPr>
          <p:blipFill>
            <a:blip r:embed="rId5"/>
            <a:stretch>
              <a:fillRect/>
            </a:stretch>
          </p:blipFill>
          <p:spPr>
            <a:xfrm>
              <a:off x="4616079" y="3762380"/>
              <a:ext cx="752582" cy="752582"/>
            </a:xfrm>
            <a:prstGeom prst="rect">
              <a:avLst/>
            </a:prstGeom>
          </p:spPr>
        </p:pic>
      </p:grpSp>
      <p:sp>
        <p:nvSpPr>
          <p:cNvPr id="13" name="テキスト ボックス 12"/>
          <p:cNvSpPr txBox="1"/>
          <p:nvPr/>
        </p:nvSpPr>
        <p:spPr>
          <a:xfrm>
            <a:off x="1733930" y="3320100"/>
            <a:ext cx="4938117" cy="769441"/>
          </a:xfrm>
          <a:prstGeom prst="rect">
            <a:avLst/>
          </a:prstGeom>
          <a:noFill/>
        </p:spPr>
        <p:txBody>
          <a:bodyPr wrap="square" rtlCol="0">
            <a:spAutoFit/>
          </a:bodyPr>
          <a:lstStyle/>
          <a:p>
            <a:r>
              <a:rPr kumimoji="1" lang="en-US" altLang="ja-JP" sz="1100" dirty="0"/>
              <a:t>※</a:t>
            </a:r>
            <a:r>
              <a:rPr kumimoji="1" lang="ja-JP" altLang="en-US" sz="1100" dirty="0"/>
              <a:t>予約受付は</a:t>
            </a:r>
            <a:r>
              <a:rPr kumimoji="1" lang="en-US" altLang="ja-JP" sz="1100" dirty="0"/>
              <a:t>10</a:t>
            </a:r>
            <a:r>
              <a:rPr kumimoji="1" lang="ja-JP" altLang="en-US" sz="1100" dirty="0"/>
              <a:t>月</a:t>
            </a:r>
            <a:r>
              <a:rPr kumimoji="1" lang="en-US" altLang="ja-JP" sz="1100" dirty="0"/>
              <a:t>5</a:t>
            </a:r>
            <a:r>
              <a:rPr kumimoji="1" lang="ja-JP" altLang="en-US" sz="1100" dirty="0"/>
              <a:t>日（土）日から開催前々日の</a:t>
            </a:r>
            <a:r>
              <a:rPr kumimoji="1" lang="en-US" altLang="ja-JP" sz="1100" dirty="0"/>
              <a:t>23</a:t>
            </a:r>
            <a:r>
              <a:rPr kumimoji="1" lang="ja-JP" altLang="en-US" sz="1100" dirty="0"/>
              <a:t>：</a:t>
            </a:r>
            <a:r>
              <a:rPr kumimoji="1" lang="en-US" altLang="ja-JP" sz="1100" dirty="0"/>
              <a:t>59</a:t>
            </a:r>
            <a:r>
              <a:rPr kumimoji="1" lang="ja-JP" altLang="en-US" sz="1100" dirty="0"/>
              <a:t>までの間で</a:t>
            </a:r>
            <a:endParaRPr kumimoji="1" lang="en-US" altLang="ja-JP" sz="1100" dirty="0"/>
          </a:p>
          <a:p>
            <a:r>
              <a:rPr kumimoji="1" lang="ja-JP" altLang="en-US" sz="1100" dirty="0"/>
              <a:t>　希望者のみ、先着順の受付となります。</a:t>
            </a:r>
            <a:endParaRPr kumimoji="1" lang="en-US" altLang="ja-JP" sz="1100" dirty="0"/>
          </a:p>
          <a:p>
            <a:r>
              <a:rPr kumimoji="1" lang="en-US" altLang="ja-JP" sz="1100" dirty="0"/>
              <a:t>※</a:t>
            </a:r>
            <a:r>
              <a:rPr kumimoji="1" lang="ja-JP" altLang="en-US" sz="1100" dirty="0"/>
              <a:t>お申し込みには</a:t>
            </a:r>
            <a:r>
              <a:rPr kumimoji="1" lang="en-US" altLang="ja-JP" sz="1100" dirty="0"/>
              <a:t>E-mail</a:t>
            </a:r>
            <a:r>
              <a:rPr kumimoji="1" lang="ja-JP" altLang="en-US" sz="1100" dirty="0"/>
              <a:t>アドレスや緊急連絡先携帯電話番号等の入力　</a:t>
            </a:r>
            <a:endParaRPr kumimoji="1" lang="en-US" altLang="ja-JP" sz="1100" dirty="0"/>
          </a:p>
          <a:p>
            <a:r>
              <a:rPr kumimoji="1" lang="ja-JP" altLang="en-US" sz="1100" dirty="0"/>
              <a:t>　が必要となります。お手元ご準備の上予約登録をお願いします。</a:t>
            </a:r>
          </a:p>
        </p:txBody>
      </p:sp>
      <p:pic>
        <p:nvPicPr>
          <p:cNvPr id="2" name="図 1">
            <a:extLst>
              <a:ext uri="{FF2B5EF4-FFF2-40B4-BE49-F238E27FC236}">
                <a16:creationId xmlns:a16="http://schemas.microsoft.com/office/drawing/2014/main" id="{9E66DA2F-85B9-1934-1237-68B730F9E98F}"/>
              </a:ext>
            </a:extLst>
          </p:cNvPr>
          <p:cNvPicPr>
            <a:picLocks noChangeAspect="1"/>
          </p:cNvPicPr>
          <p:nvPr/>
        </p:nvPicPr>
        <p:blipFill>
          <a:blip r:embed="rId6"/>
          <a:stretch>
            <a:fillRect/>
          </a:stretch>
        </p:blipFill>
        <p:spPr>
          <a:xfrm>
            <a:off x="936399" y="3365095"/>
            <a:ext cx="679450" cy="679450"/>
          </a:xfrm>
          <a:prstGeom prst="rect">
            <a:avLst/>
          </a:prstGeom>
        </p:spPr>
      </p:pic>
      <p:pic>
        <p:nvPicPr>
          <p:cNvPr id="11" name="図 10">
            <a:extLst>
              <a:ext uri="{FF2B5EF4-FFF2-40B4-BE49-F238E27FC236}">
                <a16:creationId xmlns:a16="http://schemas.microsoft.com/office/drawing/2014/main" id="{683C2767-D2F4-797C-9520-2082BEFFDBBE}"/>
              </a:ext>
            </a:extLst>
          </p:cNvPr>
          <p:cNvPicPr>
            <a:picLocks noChangeAspect="1"/>
          </p:cNvPicPr>
          <p:nvPr/>
        </p:nvPicPr>
        <p:blipFill>
          <a:blip r:embed="rId7"/>
          <a:stretch>
            <a:fillRect/>
          </a:stretch>
        </p:blipFill>
        <p:spPr>
          <a:xfrm>
            <a:off x="5863590" y="9419584"/>
            <a:ext cx="342900" cy="342900"/>
          </a:xfrm>
          <a:prstGeom prst="rect">
            <a:avLst/>
          </a:prstGeom>
        </p:spPr>
      </p:pic>
    </p:spTree>
    <p:extLst>
      <p:ext uri="{BB962C8B-B14F-4D97-AF65-F5344CB8AC3E}">
        <p14:creationId xmlns:p14="http://schemas.microsoft.com/office/powerpoint/2010/main" val="26412778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804</TotalTime>
  <Words>799</Words>
  <Application>Microsoft Office PowerPoint</Application>
  <PresentationFormat>A4 210 x 297 mm</PresentationFormat>
  <Paragraphs>59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honsha007</dc:creator>
  <cp:lastModifiedBy>内山 恵介</cp:lastModifiedBy>
  <cp:revision>73</cp:revision>
  <cp:lastPrinted>2020-09-25T07:24:45Z</cp:lastPrinted>
  <dcterms:created xsi:type="dcterms:W3CDTF">2019-06-14T02:21:40Z</dcterms:created>
  <dcterms:modified xsi:type="dcterms:W3CDTF">2024-09-30T00:05:11Z</dcterms:modified>
</cp:coreProperties>
</file>